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slide" Target="slides/slide19.xml"/><Relationship Id="rId12" Type="http://schemas.openxmlformats.org/officeDocument/2006/relationships/slide" Target="slides/slide7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Shape 12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3" name="Shape 19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John Wycliffe, © John M. Kennedy; source: http://upload.wikimedia.org/wikipedia/commons/3/3e/Jwycliffejmk.jpg.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Jan Hus at the stake; source: http://upload.wikimedia.org/wikipedia/commons/b/b0/Jan_Hus_at_the_Stake.jpg.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Erasmus by Hans Holbein the Younger; source: http://upload.wikimedia.org/wikipedia/commons/8/89/Hans_Holbein_d._J._047.jpg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1" name="Shape 20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Luther’s Ninety-Five Theses; source: http://upload.wikimedia.org/wikipedia/commons/8/81/95Thesen.jpg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0" name="Shape 21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Luther before the Diet of Worms; source: http://upload.wikimedia.org/wikipedia/commons/1/1d/Diet_of_Worms.jpg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8" name="Shape 21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Verdana"/>
              <a:buNone/>
            </a:pPr>
            <a:r>
              <a:rPr b="0" i="0" lang="en-US" sz="1800" u="none" cap="none" strike="noStrike">
                <a:latin typeface="Verdana"/>
                <a:ea typeface="Verdana"/>
                <a:cs typeface="Verdana"/>
                <a:sym typeface="Verdana"/>
              </a:rPr>
              <a:t>Luther’s Bible; source: http://upload.wikimedia.org/wikipedia/commons/0/03/Lutherbibel.jpg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6" name="Shape 22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Saint Bartholomew’s Day massacre, by François Dubois; source: http://upload.wikimedia.org/wikipedia/commons/8/8d/Massacre_saint_barthelemy.jpg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5" name="Shape 23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Luther’s Bible; source: http://upload.wikimedia.org/wikipedia/commons/0/03/Lutherbibel.jpg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4" name="Shape 2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Printing press; source: http://upload.wikimedia.org/wikipedia/commons/1/17/Handtiegelpresse_von_1811.jpg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Shape 25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0" name="Shape 26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John Calvin; engraving by René Boyvin; source: http://upload.wikimedia.org/wikipedia/commons/7/7b/Calvin_1562.jpg.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Henry VIII (ruled 1509 – 1547) by Hans Holbein the Younger; source: http://upload.wikimedia.org/wikipedia/commons/8/8a/Hans_Holbein_d._J._074.jpg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1" name="Shape 2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2" name="Shape 2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29" name="Shape 12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Martin Luthe,r by Lucas Cranach the Elder; source: http://upload.wikimedia.org/wikipedia/commons/6/61/Luther46c.jpg 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36" name="Shape 13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4" name="Shape 14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Market square in modern Wittenberg; source: http://upload.wikimedia.org/wikipedia/commons/b/b0/Wittenberg_Market_square.JPG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Woodcut of the pope selling indulgences, from </a:t>
            </a:r>
            <a:r>
              <a:rPr b="0" i="1" lang="en-US" sz="1800" u="none" cap="none" strike="noStrike"/>
              <a:t>Passionary of the Christ and Antichrist. </a:t>
            </a:r>
            <a:r>
              <a:rPr b="0" i="0" lang="en-US" sz="1800" u="none" cap="none" strike="noStrike"/>
              <a:t>Source: http://upload.wikimedia.org/wikipedia/commons/6/6a/Antichrist1.jpg.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Plenary indulgence; inscription on the left transept of the Basilica of St. John Lateran, Rome. © Marie-Lan Nguyen / Wikimedia Commons. Source: http://en.wikipedia.org/wiki/File:Indulgence_San_Giovanni_in_Laterano_2006-09-07.jpg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</a:pPr>
            <a:fld id="{00000000-1234-1234-1234-123412341234}" type="slidenum">
              <a:rPr b="1" i="0" lang="en-US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8" name="Shape 16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King Philip IV of France (ruled 1285 – 1314); source: http://en.wikipedia.org/wiki/File:Philippe_IV_Le_Bel.jpg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None/>
            </a:pPr>
            <a:r>
              <a:rPr b="0" i="0" lang="en-US" sz="1800" u="none" cap="none" strike="noStrike"/>
              <a:t>Pope Urban VI (reigned 1378 – 1389); source: http://en.wikipedia.org/wiki/File:Urbanus_VI.jpg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Shape 18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ctr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Shape 84"/>
          <p:cNvSpPr/>
          <p:nvPr>
            <p:ph idx="2" type="pic"/>
          </p:nvPr>
        </p:nvSpPr>
        <p:spPr>
          <a:xfrm>
            <a:off x="1828800" y="6096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rgbClr val="CB7D10"/>
              </a:buClr>
              <a:buSzPts val="3200"/>
              <a:buFont typeface="Verdana"/>
              <a:buNone/>
              <a:defRPr b="1" sz="32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  <a:defRPr b="1" i="0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CB7D10"/>
              </a:buClr>
              <a:buSzPts val="1400"/>
              <a:buFont typeface="Verdana"/>
              <a:buNone/>
              <a:defRPr b="1" sz="1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rgbClr val="CB7D10"/>
              </a:buClr>
              <a:buSzPts val="1200"/>
              <a:buFont typeface="Verdana"/>
              <a:buNone/>
              <a:defRPr b="1" i="0" sz="12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CB7D10"/>
              </a:buClr>
              <a:buSzPts val="1000"/>
              <a:buFont typeface="Verdana"/>
              <a:buNone/>
              <a:defRPr b="1" i="0" sz="1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CB7D10"/>
              </a:buClr>
              <a:buSzPts val="900"/>
              <a:buFont typeface="Verdana"/>
              <a:buNone/>
              <a:defRPr b="1" i="0" sz="9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CB7D10"/>
              </a:buClr>
              <a:buSzPts val="900"/>
              <a:buFont typeface="Verdana"/>
              <a:buNone/>
              <a:defRPr b="1" i="0" sz="9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CB7D10"/>
              </a:buClr>
              <a:buSzPts val="3200"/>
              <a:buFont typeface="Verdana"/>
              <a:buChar char="•"/>
              <a:defRPr b="1" sz="32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Char char="–"/>
              <a:defRPr b="1" i="0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–"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»"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CB7D10"/>
              </a:buClr>
              <a:buSzPts val="1400"/>
              <a:buFont typeface="Verdana"/>
              <a:buNone/>
              <a:defRPr b="1" sz="1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rgbClr val="CB7D10"/>
              </a:buClr>
              <a:buSzPts val="1200"/>
              <a:buFont typeface="Verdana"/>
              <a:buNone/>
              <a:defRPr b="1" i="0" sz="12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CB7D10"/>
              </a:buClr>
              <a:buSzPts val="1000"/>
              <a:buFont typeface="Verdana"/>
              <a:buNone/>
              <a:defRPr b="1" i="0" sz="1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CB7D10"/>
              </a:buClr>
              <a:buSzPts val="900"/>
              <a:buFont typeface="Verdana"/>
              <a:buNone/>
              <a:defRPr b="1" i="0" sz="9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CB7D10"/>
              </a:buClr>
              <a:buSzPts val="900"/>
              <a:buFont typeface="Verdana"/>
              <a:buNone/>
              <a:defRPr b="1" i="0" sz="9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None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–"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Char char="•"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Char char="–"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Char char="»"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None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–"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Char char="•"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Char char="–"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Char char="»"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Shape 11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  <a:defRPr b="1" sz="20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None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  <a:defRPr b="1" i="0" sz="16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CB7D10"/>
              </a:buClr>
              <a:buSzPts val="1400"/>
              <a:buFont typeface="Verdana"/>
              <a:buNone/>
              <a:defRPr b="1" i="0" sz="1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CB7D10"/>
              </a:buClr>
              <a:buSzPts val="1400"/>
              <a:buFont typeface="Verdana"/>
              <a:buNone/>
              <a:defRPr b="1" i="0" sz="1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Char char="•"/>
              <a:defRPr b="1" i="0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•"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Char char="–"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Char char="»"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Char char="•"/>
              <a:defRPr b="1" i="0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•"/>
              <a:defRPr b="1" i="0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Char char="–"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rgbClr val="CB7D10"/>
              </a:buClr>
              <a:buSzPts val="1800"/>
              <a:buFont typeface="Verdana"/>
              <a:buChar char="»"/>
              <a:defRPr b="1" i="0" sz="1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Text, and Content">
  <p:cSld name="Title, Text, and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 over Tex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2" type="body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and Text" type="objAndTx">
  <p:cSld name="OBJECT_AND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2 Content over Text" type="twoObjOverTx">
  <p:cSld name="TWO_OBJECTS_OVER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3" type="body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 over Content" type="txOverObj">
  <p:cSld name="TEXT_OVER_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2" type="body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sz="2400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•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381000" lvl="3" marL="18288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–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381000" lvl="4" marL="22860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Char char="»"/>
              <a:defRPr b="1" i="0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jpg"/><Relationship Id="rId4" Type="http://schemas.openxmlformats.org/officeDocument/2006/relationships/image" Target="../media/image20.jpg"/><Relationship Id="rId5" Type="http://schemas.openxmlformats.org/officeDocument/2006/relationships/image" Target="../media/image2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Relationship Id="rId4" Type="http://schemas.openxmlformats.org/officeDocument/2006/relationships/image" Target="../media/image1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jpg"/><Relationship Id="rId4" Type="http://schemas.openxmlformats.org/officeDocument/2006/relationships/image" Target="../media/image16.jpg"/><Relationship Id="rId5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ctrTitle"/>
          </p:nvPr>
        </p:nvSpPr>
        <p:spPr>
          <a:xfrm>
            <a:off x="304800" y="1981200"/>
            <a:ext cx="4419600" cy="1831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The Protestant Reformation</a:t>
            </a:r>
            <a:endParaRPr/>
          </a:p>
        </p:txBody>
      </p:sp>
      <p:sp>
        <p:nvSpPr>
          <p:cNvPr id="125" name="Shape 125"/>
          <p:cNvSpPr txBox="1"/>
          <p:nvPr>
            <p:ph idx="1" type="subTitle"/>
          </p:nvPr>
        </p:nvSpPr>
        <p:spPr>
          <a:xfrm>
            <a:off x="381000" y="48006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rPr b="1" i="0" lang="en-US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Notes 5.3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rPr b="1" i="0" lang="en-US" sz="24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May ___, 2017</a:t>
            </a:r>
            <a:endParaRPr/>
          </a:p>
        </p:txBody>
      </p:sp>
      <p:pic>
        <p:nvPicPr>
          <p:cNvPr descr="https://benbyerly.files.wordpress.com/2011/12/catholic-protestant-world-christianity-graphic-02.png?w=474" id="126" name="Shape 1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24400" y="0"/>
            <a:ext cx="41148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Luther Looks for Reforms</a:t>
            </a:r>
            <a:endParaRPr/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533400" y="1066800"/>
            <a:ext cx="4648200" cy="6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Luther criticized Church practices, like selling indulgences.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He wanted to begin a discussion within the Church about the true path to salvation.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He nailed his </a:t>
            </a:r>
            <a:r>
              <a:rPr b="1" i="1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Ninety-Five Theses</a:t>
            </a: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, or arguments, to the door of Wittenberg cathedral for all to see.</a:t>
            </a:r>
            <a:endParaRPr/>
          </a:p>
        </p:txBody>
      </p:sp>
      <p:pic>
        <p:nvPicPr>
          <p:cNvPr descr="http://upload.wikimedia.org/wikipedia/commons/8/81/95Thesen.jpg" id="198" name="Shape 19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000" y="1981200"/>
            <a:ext cx="4084637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Protestant Teaching:</a:t>
            </a: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Justification by Faith Alone</a:t>
            </a:r>
            <a:endParaRPr/>
          </a:p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4648200" y="1600200"/>
            <a:ext cx="40386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800"/>
              <a:buFont typeface="Verdana"/>
              <a:buChar char="•"/>
            </a:pPr>
            <a:r>
              <a:rPr b="1" i="0" lang="en-US" sz="28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The Bible is the only source of truth.</a:t>
            </a:r>
            <a:endParaRPr/>
          </a:p>
          <a:p>
            <a:pPr indent="-1651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99"/>
              </a:buClr>
              <a:buSzPts val="2800"/>
              <a:buFont typeface="Verdana"/>
              <a:buChar char="•"/>
            </a:pPr>
            <a:r>
              <a:rPr b="1" i="0" lang="en-US" sz="28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People can read and understand the Bible themselves.</a:t>
            </a:r>
            <a:endParaRPr/>
          </a:p>
          <a:p>
            <a:pPr indent="-1651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336699"/>
              </a:buClr>
              <a:buSzPts val="2800"/>
              <a:buFont typeface="Verdana"/>
              <a:buChar char="•"/>
            </a:pPr>
            <a:r>
              <a:rPr b="1" i="0" lang="en-US" sz="28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Salvation comes only through faith in Christ.</a:t>
            </a:r>
            <a:endParaRPr/>
          </a:p>
        </p:txBody>
      </p:sp>
      <p:sp>
        <p:nvSpPr>
          <p:cNvPr id="206" name="Shape 206"/>
          <p:cNvSpPr txBox="1"/>
          <p:nvPr/>
        </p:nvSpPr>
        <p:spPr>
          <a:xfrm>
            <a:off x="838200" y="5181600"/>
            <a:ext cx="3190875" cy="9540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BE2E"/>
              </a:buClr>
              <a:buSzPts val="2800"/>
              <a:buFont typeface="Verdana"/>
              <a:buNone/>
            </a:pPr>
            <a:r>
              <a:rPr b="1" i="0" lang="en-US" sz="2800" u="none" cap="none" strike="noStrik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Luther’s Bible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800" u="non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http://upload.wikimedia.org/wikipedia/commons/0/03/Lutherbibel.jpg" id="207" name="Shape 20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2057400"/>
            <a:ext cx="3711575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Excommunication</a:t>
            </a:r>
            <a:endParaRPr/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457200" y="3657600"/>
            <a:ext cx="8229600" cy="291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Pope Leo X demanded that Luther recant 41 of his </a:t>
            </a:r>
            <a:r>
              <a:rPr b="1" i="1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Ninety-Five Theses</a:t>
            </a: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.</a:t>
            </a:r>
            <a:endParaRPr/>
          </a:p>
          <a:p>
            <a:pPr indent="-1905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Luther was brought before the Diet of Worms.</a:t>
            </a:r>
            <a:endParaRPr/>
          </a:p>
          <a:p>
            <a:pPr indent="-1905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In January 1521, Luther was excommunicated from the Church.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upload.wikimedia.org/wikipedia/commons/1/1d/Diet_of_Worms.jpg" id="215" name="Shape 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90800" y="1219200"/>
            <a:ext cx="3609975" cy="22764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The Printing Press</a:t>
            </a:r>
            <a:endParaRPr/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533400" y="1143000"/>
            <a:ext cx="45720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Luther’s ideas spread quickly with the help of the printing press.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Luther’s supporters distributed copies of his speeches and essays far and wide.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Millions of people sided with Luther against the Roman Catholic Church.</a:t>
            </a:r>
            <a:endParaRPr/>
          </a:p>
        </p:txBody>
      </p:sp>
      <p:pic>
        <p:nvPicPr>
          <p:cNvPr descr="http://upload.wikimedia.org/wikipedia/commons/1/17/Handtiegelpresse_von_1811.jpg" id="223" name="Shape 223"/>
          <p:cNvPicPr preferRelativeResize="0"/>
          <p:nvPr/>
        </p:nvPicPr>
        <p:blipFill rotWithShape="1">
          <a:blip r:embed="rId3">
            <a:alphaModFix/>
          </a:blip>
          <a:srcRect b="2992" l="10278" r="6339" t="8800"/>
          <a:stretch/>
        </p:blipFill>
        <p:spPr>
          <a:xfrm>
            <a:off x="5181600" y="1143000"/>
            <a:ext cx="3267075" cy="518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A New Church</a:t>
            </a:r>
            <a:endParaRPr/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457200" y="1143000"/>
            <a:ext cx="4800600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Luther soon had many followers.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His supporters began to organize a new Christian denomination.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Several German princes supported Luther.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Lutherans and Catholics fought each other.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The first wars ended with the Treaty of Augsburg, but fighting in Europe over religion continued to the mid-seventeenth century.</a:t>
            </a:r>
            <a:endParaRPr/>
          </a:p>
        </p:txBody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5562600" y="1600200"/>
            <a:ext cx="31242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Times New Roman"/>
              <a:buNone/>
            </a:pPr>
            <a:r>
              <a:rPr b="1" i="0" lang="en-US" sz="2400" u="none" cap="none" strike="noStrike">
                <a:solidFill>
                  <a:srgbClr val="CB7D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</a:pPr>
            <a:r>
              <a:t/>
            </a:r>
            <a:endParaRPr b="1" i="0" sz="1600" u="none" cap="none" strike="noStrik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</a:pPr>
            <a:r>
              <a:t/>
            </a:r>
            <a:endParaRPr b="1" i="0" sz="1600" u="none" cap="none" strike="noStrik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</a:pPr>
            <a:r>
              <a:t/>
            </a:r>
            <a:endParaRPr b="1" i="0" sz="1600" u="none" cap="none" strike="noStrik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</a:pPr>
            <a:r>
              <a:t/>
            </a:r>
            <a:endParaRPr b="1" i="0" sz="1600" u="none" cap="none" strike="noStrik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</a:pPr>
            <a:r>
              <a:t/>
            </a:r>
            <a:endParaRPr b="1" i="0" sz="1600" u="none" cap="none" strike="noStrik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BE2E"/>
              </a:buClr>
              <a:buSzPts val="1600"/>
              <a:buFont typeface="Verdana"/>
              <a:buNone/>
            </a:pPr>
            <a:r>
              <a:rPr b="1" i="0" lang="en-US" sz="1600" u="none" cap="none" strike="noStrik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Saint Bartholomew’s 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BE2E"/>
              </a:buClr>
              <a:buSzPts val="1600"/>
              <a:buFont typeface="Verdana"/>
              <a:buNone/>
            </a:pPr>
            <a:r>
              <a:rPr b="1" i="0" lang="en-US" sz="1600" u="none" cap="none" strike="noStrik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Day massacre</a:t>
            </a:r>
            <a:endParaRPr/>
          </a:p>
        </p:txBody>
      </p:sp>
      <p:pic>
        <p:nvPicPr>
          <p:cNvPr descr="http://upload.wikimedia.org/wikipedia/commons/8/8d/Massacre_saint_barthelemy.jpg" id="232" name="Shape 2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10200" y="1447800"/>
            <a:ext cx="3311525" cy="346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Lutheranism</a:t>
            </a:r>
            <a:endParaRPr/>
          </a:p>
        </p:txBody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457200" y="1371600"/>
            <a:ext cx="42672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Luther’s followers disagreed with many of the teachings of the Catholic Church.</a:t>
            </a:r>
            <a:endParaRPr/>
          </a:p>
          <a:p>
            <a:pPr indent="-1905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They rejected the authority of Church councils and the pope.</a:t>
            </a:r>
            <a:endParaRPr/>
          </a:p>
          <a:p>
            <a:pPr indent="-1905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Reading the Bible was the only way to learn how to lead a good life.</a:t>
            </a:r>
            <a:endParaRPr/>
          </a:p>
        </p:txBody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5105400" y="1600200"/>
            <a:ext cx="32004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rPr b="1" i="0" lang="en-US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rPr b="1" i="0" lang="en-US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endParaRPr/>
          </a:p>
          <a:p>
            <a:pPr indent="-342900" lvl="0" marL="342900" marR="0" rtl="0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</a:pPr>
            <a:r>
              <a:t/>
            </a:r>
            <a:endParaRPr b="1" i="0" sz="1600" u="none" cap="none" strike="noStrik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B7D10"/>
              </a:buClr>
              <a:buSzPts val="1600"/>
              <a:buFont typeface="Verdana"/>
              <a:buNone/>
            </a:pPr>
            <a:r>
              <a:t/>
            </a:r>
            <a:endParaRPr b="1" i="0" sz="1600" u="none" cap="none" strike="noStrike">
              <a:solidFill>
                <a:srgbClr val="A5BE2E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A5BE2E"/>
              </a:buClr>
              <a:buSzPts val="2000"/>
              <a:buFont typeface="Verdana"/>
              <a:buNone/>
            </a:pPr>
            <a:r>
              <a:rPr b="1" i="0" lang="en-US" sz="2000" u="none" cap="none" strike="noStrik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Luther translated </a:t>
            </a:r>
            <a:endParaRPr/>
          </a:p>
          <a:p>
            <a:pPr indent="-342900" lvl="0" marL="3429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A5BE2E"/>
              </a:buClr>
              <a:buSzPts val="2000"/>
              <a:buFont typeface="Verdana"/>
              <a:buNone/>
            </a:pPr>
            <a:r>
              <a:rPr b="1" i="0" lang="en-US" sz="2000" u="none" cap="none" strike="noStrik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the  Bible into</a:t>
            </a:r>
            <a:endParaRPr/>
          </a:p>
          <a:p>
            <a:pPr indent="-342900" lvl="0" marL="3429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A5BE2E"/>
              </a:buClr>
              <a:buSzPts val="2000"/>
              <a:buFont typeface="Verdana"/>
              <a:buNone/>
            </a:pPr>
            <a:r>
              <a:rPr b="1" i="0" lang="en-US" sz="2000" u="none" cap="none" strike="noStrik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 German</a:t>
            </a:r>
            <a:endParaRPr/>
          </a:p>
          <a:p>
            <a:pPr indent="-342900" lvl="0" marL="342900" marR="0" rtl="0" algn="ctr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http://upload.wikimedia.org/wikipedia/commons/0/03/Lutherbibel.jpg" id="241" name="Shape 2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00600" y="2133600"/>
            <a:ext cx="3711575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The Reformation spread to other countries</a:t>
            </a:r>
            <a:r>
              <a:rPr b="1" i="0" lang="en-US" sz="4000" u="none" cap="none" strike="noStrike">
                <a:solidFill>
                  <a:srgbClr val="CB7D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</p:txBody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304800" y="1600200"/>
            <a:ext cx="49530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France and Switzerland:                    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None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John Calvin preached the idea of “predestination” and that some people had been chosen by God for salvation.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England:                    </a:t>
            </a:r>
            <a:endParaRPr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None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King Henry VIII refused to recognize the Roman Catholic Church and started a new church, the Church of England.</a:t>
            </a:r>
            <a:endParaRPr/>
          </a:p>
          <a:p>
            <a: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http://upload.wikimedia.org/wikipedia/commons/7/7b/Calvin_1562.jpg" id="249" name="Shape 2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0" y="1524000"/>
            <a:ext cx="2016125" cy="2692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pic>
      <p:pic>
        <p:nvPicPr>
          <p:cNvPr descr="http://upload.wikimedia.org/wikipedia/commons/8/8a/Hans_Holbein_d._J._074.jpg" id="250" name="Shape 250"/>
          <p:cNvPicPr preferRelativeResize="0"/>
          <p:nvPr/>
        </p:nvPicPr>
        <p:blipFill rotWithShape="1">
          <a:blip r:embed="rId4">
            <a:alphaModFix/>
          </a:blip>
          <a:srcRect b="48945" l="24348" r="16806" t="0"/>
          <a:stretch/>
        </p:blipFill>
        <p:spPr>
          <a:xfrm>
            <a:off x="5257800" y="4029075"/>
            <a:ext cx="2519362" cy="267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457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sz="2400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7" name="Shape 257"/>
          <p:cNvSpPr txBox="1"/>
          <p:nvPr>
            <p:ph idx="2" type="body"/>
          </p:nvPr>
        </p:nvSpPr>
        <p:spPr>
          <a:xfrm>
            <a:off x="4648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sz="2400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Papal Schism</a:t>
            </a:r>
            <a:endParaRPr/>
          </a:p>
        </p:txBody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457200" y="3938587"/>
            <a:ext cx="8229600" cy="27670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In 1301, the king tried to tax the French clergy.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The pope threatened to excommunicate the king and so was arrested. He was later released.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The next pope, Clement V, moved the headquarters of the Church from Rome to Avignon in southern France.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•"/>
            </a:pPr>
            <a:r>
              <a:rPr b="1" i="0" lang="en-US" sz="2000" u="non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Many people felt that the French kings controlled the Church.</a:t>
            </a:r>
            <a:endParaRPr/>
          </a:p>
        </p:txBody>
      </p:sp>
      <p:sp>
        <p:nvSpPr>
          <p:cNvPr id="265" name="Shape 265"/>
          <p:cNvSpPr txBox="1"/>
          <p:nvPr/>
        </p:nvSpPr>
        <p:spPr>
          <a:xfrm>
            <a:off x="1905000" y="3352800"/>
            <a:ext cx="92075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BE2E"/>
              </a:buClr>
              <a:buSzPts val="1800"/>
              <a:buFont typeface="Verdana"/>
              <a:buNone/>
            </a:pPr>
            <a:r>
              <a:rPr b="1" i="0" lang="en-US" sz="1800" u="non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Rome</a:t>
            </a:r>
            <a:endParaRPr/>
          </a:p>
        </p:txBody>
      </p:sp>
      <p:sp>
        <p:nvSpPr>
          <p:cNvPr id="266" name="Shape 266"/>
          <p:cNvSpPr txBox="1"/>
          <p:nvPr/>
        </p:nvSpPr>
        <p:spPr>
          <a:xfrm>
            <a:off x="5638800" y="3276600"/>
            <a:ext cx="1241425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BE2E"/>
              </a:buClr>
              <a:buSzPts val="1800"/>
              <a:buFont typeface="Verdana"/>
              <a:buNone/>
            </a:pPr>
            <a:r>
              <a:rPr b="1" i="0" lang="en-US" sz="1800" u="none">
                <a:solidFill>
                  <a:srgbClr val="A5BE2E"/>
                </a:solidFill>
                <a:latin typeface="Verdana"/>
                <a:ea typeface="Verdana"/>
                <a:cs typeface="Verdana"/>
                <a:sym typeface="Verdana"/>
              </a:rPr>
              <a:t>Avignon</a:t>
            </a:r>
            <a:endParaRPr/>
          </a:p>
        </p:txBody>
      </p:sp>
      <p:pic>
        <p:nvPicPr>
          <p:cNvPr descr="http://upload.wikimedia.org/wikipedia/commons/c/ca/Castel_D%27Angelo_from_across_the_Tiber.jpg" id="267" name="Shape 2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400" y="1066800"/>
            <a:ext cx="2971800" cy="22288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d/db/Avignon%2C_Palais_des_Papes_by_JM_Rosier.jpg" id="268" name="Shape 2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4800" y="1143000"/>
            <a:ext cx="4630737" cy="20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Three Popes!</a:t>
            </a:r>
            <a:endParaRPr/>
          </a:p>
        </p:txBody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x="0" y="1219200"/>
            <a:ext cx="91440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800"/>
              <a:buFont typeface="Verdana"/>
              <a:buChar char="•"/>
            </a:pPr>
            <a:r>
              <a:rPr b="1" i="0" lang="en-US" sz="2800" u="non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The next six popes lived in Avignon. Pope Gregory then moved the papacy back to Rome in 1377.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36699"/>
              </a:buClr>
              <a:buSzPts val="2800"/>
              <a:buFont typeface="Verdana"/>
              <a:buChar char="•"/>
            </a:pPr>
            <a:r>
              <a:rPr b="1" i="0" lang="en-US" sz="2800" u="non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When Gregory died, the French cardinals did not like the new pope in Rome, so they elected a different pope in Avignon.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36699"/>
              </a:buClr>
              <a:buSzPts val="2800"/>
              <a:buFont typeface="Verdana"/>
              <a:buChar char="•"/>
            </a:pPr>
            <a:r>
              <a:rPr b="1" i="0" lang="en-US" sz="2800" u="non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Later, a Church council elected a third pope.</a:t>
            </a:r>
            <a:endParaRPr/>
          </a:p>
        </p:txBody>
      </p:sp>
      <p:pic>
        <p:nvPicPr>
          <p:cNvPr descr="http://upload.wikimedia.org/wikipedia/commons/d/dd/Antipope_Benedict_XIII.jpg" id="276" name="Shape 276"/>
          <p:cNvPicPr preferRelativeResize="0"/>
          <p:nvPr/>
        </p:nvPicPr>
        <p:blipFill rotWithShape="1">
          <a:blip r:embed="rId3">
            <a:alphaModFix/>
          </a:blip>
          <a:srcRect b="17329" l="2049" r="3687" t="1988"/>
          <a:stretch/>
        </p:blipFill>
        <p:spPr>
          <a:xfrm>
            <a:off x="1600200" y="4876800"/>
            <a:ext cx="1447800" cy="17827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Gregory XII.jpg" id="277" name="Shape 2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62400" y="4953000"/>
            <a:ext cx="13716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Antipope Alexander V (1409-1410).JPG" id="278" name="Shape 278"/>
          <p:cNvPicPr preferRelativeResize="0"/>
          <p:nvPr/>
        </p:nvPicPr>
        <p:blipFill rotWithShape="1">
          <a:blip r:embed="rId5">
            <a:alphaModFix/>
          </a:blip>
          <a:srcRect b="10673" l="2940" r="0" t="3932"/>
          <a:stretch/>
        </p:blipFill>
        <p:spPr>
          <a:xfrm>
            <a:off x="6324600" y="4876800"/>
            <a:ext cx="1295400" cy="1703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ctrTitle"/>
          </p:nvPr>
        </p:nvSpPr>
        <p:spPr>
          <a:xfrm>
            <a:off x="685800" y="228600"/>
            <a:ext cx="77724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Martin Luther</a:t>
            </a:r>
            <a:endParaRPr/>
          </a:p>
        </p:txBody>
      </p:sp>
      <p:pic>
        <p:nvPicPr>
          <p:cNvPr descr="http://upload.wikimedia.org/wikipedia/commons/6/61/Luther46c.jpg" id="133" name="Shape 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0" y="457200"/>
            <a:ext cx="4392612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3810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Who was Martin Luther?</a:t>
            </a:r>
            <a:endParaRPr/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57200" y="1066800"/>
            <a:ext cx="4038600" cy="56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Born in Germany in 1483.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After surviving a violent storm, he vowed to become a monk.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Lived in the city of Wittenberg.</a:t>
            </a:r>
            <a:endParaRPr/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6699"/>
              </a:buClr>
              <a:buSzPts val="2400"/>
              <a:buFont typeface="Verdana"/>
              <a:buChar char="•"/>
            </a:pPr>
            <a:r>
              <a:rPr b="1" i="0" lang="en-US" sz="24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Died in 1546.</a:t>
            </a:r>
            <a:endParaRPr/>
          </a:p>
        </p:txBody>
      </p:sp>
      <p:pic>
        <p:nvPicPr>
          <p:cNvPr descr="http://upload.wikimedia.org/wikipedia/commons/b/b0/Wittenberg_Market_square.JPG" id="141" name="Shape 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95800" y="175260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Definitions</a:t>
            </a:r>
            <a:endParaRPr/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457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3600"/>
              <a:buFont typeface="Verdana"/>
              <a:buNone/>
            </a:pPr>
            <a:r>
              <a:t/>
            </a:r>
            <a:endParaRPr b="1" i="0" sz="36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None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Protest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rPr b="1" i="0" lang="en-US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To express strong objection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4648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3600"/>
              <a:buFont typeface="Verdana"/>
              <a:buNone/>
            </a:pPr>
            <a:r>
              <a:t/>
            </a:r>
            <a:endParaRPr b="1" i="0" sz="36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None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Reform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rPr b="1" i="0" lang="en-US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To improve by correcting errors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Problems in the Church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1981200" y="1905000"/>
            <a:ext cx="51816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905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1905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Char char="•"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Corruption         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CB7D10"/>
              </a:buClr>
              <a:buSzPts val="3600"/>
              <a:buFont typeface="Verdana"/>
              <a:buNone/>
            </a:pPr>
            <a:r>
              <a:t/>
            </a:r>
            <a:endParaRPr b="1" i="0" sz="3600" u="none" cap="none" strike="noStrike">
              <a:solidFill>
                <a:srgbClr val="336699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Char char="•"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Political Conflicts              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Corruption</a:t>
            </a:r>
            <a:endParaRPr/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228600" y="1484312"/>
            <a:ext cx="4278312" cy="2401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Char char="•"/>
            </a:pPr>
            <a:r>
              <a:rPr b="1" i="0" lang="en-US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The Church raised money through practices like simony and selling indulgences.</a:t>
            </a:r>
            <a:endParaRPr/>
          </a:p>
          <a:p>
            <a: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t/>
            </a:r>
            <a:endParaRPr b="1" i="0" sz="28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descr="http://upload.wikimedia.org/wikipedia/commons/6/6a/Antichrist1.jpg" id="164" name="Shape 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7800" y="1143000"/>
            <a:ext cx="2536825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4/4e/Indulgence_San_Giovanni_in_Laterano_2006-09-07.jpg" id="165" name="Shape 1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4000" y="4572000"/>
            <a:ext cx="5713412" cy="201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533400" y="304800"/>
            <a:ext cx="8229600" cy="2544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Advantages of Buying Indulgences</a:t>
            </a: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Go Directly to Heaven!</a:t>
            </a:r>
            <a:endParaRPr/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228600" y="3200400"/>
            <a:ext cx="8915400" cy="31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Char char="•"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Do not go to Hell!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Char char="•"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Do not go to Purgatory!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Char char="•"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Get through Purgatory faster!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336699"/>
              </a:buClr>
              <a:buSzPts val="3600"/>
              <a:buFont typeface="Verdana"/>
              <a:buChar char="•"/>
            </a:pPr>
            <a:r>
              <a:rPr b="1" i="0" lang="en-US" sz="36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Do not pass Go!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Political Conflict</a:t>
            </a:r>
            <a:b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</a:br>
            <a:endParaRPr/>
          </a:p>
        </p:txBody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457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rPr b="1" i="0" lang="en-US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KINGS AND QUEENS</a:t>
            </a:r>
            <a:endParaRPr/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4648200" y="1600200"/>
            <a:ext cx="4038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800"/>
              <a:buFont typeface="Verdana"/>
              <a:buNone/>
            </a:pPr>
            <a:r>
              <a:rPr b="1" i="0" lang="en-US" sz="28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POPES</a:t>
            </a:r>
            <a:endParaRPr/>
          </a:p>
        </p:txBody>
      </p:sp>
      <p:pic>
        <p:nvPicPr>
          <p:cNvPr descr="File:Philippe IV Le Bel.jpg" id="180" name="Shape 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2743200"/>
            <a:ext cx="2722562" cy="2895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ile:Urbanus VI.jpg" id="181" name="Shape 1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0200" y="2286000"/>
            <a:ext cx="2441575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4000"/>
              <a:buFont typeface="Verdana"/>
              <a:buNone/>
            </a:pPr>
            <a:r>
              <a:rPr b="1" i="0" lang="en-US" sz="4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Calls for Reform</a:t>
            </a:r>
            <a:endParaRPr/>
          </a:p>
        </p:txBody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304800" y="1600200"/>
            <a:ext cx="53340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John Wycliffe (1330-1384)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–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Questioned the authority of the pope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</a:pPr>
            <a:r>
              <a:t/>
            </a:r>
            <a:endParaRPr b="1" i="0" sz="20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</a:pPr>
            <a:r>
              <a:t/>
            </a:r>
            <a:endParaRPr b="1" i="0" sz="20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Jan Hus (1370-1415)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–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Criticized the vast wealth of the Church</a:t>
            </a:r>
            <a:endParaRPr/>
          </a:p>
          <a:p>
            <a:pPr indent="-158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</a:pPr>
            <a:r>
              <a:t/>
            </a:r>
            <a:endParaRPr b="1" i="0" sz="20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None/>
            </a:pPr>
            <a:r>
              <a:t/>
            </a:r>
            <a:endParaRPr b="1" i="0" sz="2000" u="none" cap="none" strike="noStrike">
              <a:solidFill>
                <a:srgbClr val="CB7D1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B7D10"/>
              </a:buClr>
              <a:buSzPts val="2000"/>
              <a:buFont typeface="Verdana"/>
              <a:buChar char="•"/>
            </a:pPr>
            <a:r>
              <a:rPr b="1" i="0" lang="en-US" sz="2000" u="none" cap="none" strike="noStrike">
                <a:solidFill>
                  <a:srgbClr val="CB7D10"/>
                </a:solidFill>
                <a:latin typeface="Verdana"/>
                <a:ea typeface="Verdana"/>
                <a:cs typeface="Verdana"/>
                <a:sym typeface="Verdana"/>
              </a:rPr>
              <a:t>Desiderius Erasmus (1469-1536)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6699"/>
              </a:buClr>
              <a:buSzPts val="2000"/>
              <a:buFont typeface="Verdana"/>
              <a:buChar char="–"/>
            </a:pPr>
            <a:r>
              <a:rPr b="1" i="0" lang="en-US" sz="2000" u="none" cap="none" strike="noStrike">
                <a:solidFill>
                  <a:srgbClr val="336699"/>
                </a:solidFill>
                <a:latin typeface="Verdana"/>
                <a:ea typeface="Verdana"/>
                <a:cs typeface="Verdana"/>
                <a:sym typeface="Verdana"/>
              </a:rPr>
              <a:t>Attacked corruption in the Church</a:t>
            </a:r>
            <a:endParaRPr/>
          </a:p>
          <a:p>
            <a:pPr indent="-1333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CB7D10"/>
              </a:buClr>
              <a:buSzPts val="2400"/>
              <a:buFont typeface="Verdana"/>
              <a:buNone/>
            </a:pPr>
            <a:r>
              <a:t/>
            </a:r>
            <a:endParaRPr b="1" i="0" sz="2400" u="none" cap="none" strike="noStrike">
              <a:solidFill>
                <a:srgbClr val="CB7D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://upload.wikimedia.org/wikipedia/commons/8/89/Hans_Holbein_d._J._047.jpg" id="188" name="Shape 1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2800" y="4191000"/>
            <a:ext cx="1838325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b/b0/Jan_Hus_at_the_Stake.jpg" id="189" name="Shape 1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000" y="2438400"/>
            <a:ext cx="1604962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upload.wikimedia.org/wikipedia/commons/3/3e/Jwycliffejmk.jpg" id="190" name="Shape 19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86600" y="1143000"/>
            <a:ext cx="1797050" cy="213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